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333" r:id="rId2"/>
    <p:sldId id="334" r:id="rId3"/>
    <p:sldId id="348" r:id="rId4"/>
    <p:sldId id="349" r:id="rId5"/>
    <p:sldId id="351" r:id="rId6"/>
    <p:sldId id="332" r:id="rId7"/>
    <p:sldId id="287" r:id="rId8"/>
    <p:sldId id="335" r:id="rId9"/>
    <p:sldId id="336" r:id="rId10"/>
    <p:sldId id="337" r:id="rId11"/>
    <p:sldId id="338" r:id="rId12"/>
    <p:sldId id="343" r:id="rId13"/>
    <p:sldId id="344" r:id="rId14"/>
    <p:sldId id="342" r:id="rId15"/>
    <p:sldId id="341" r:id="rId16"/>
    <p:sldId id="346" r:id="rId17"/>
    <p:sldId id="340" r:id="rId18"/>
    <p:sldId id="347" r:id="rId19"/>
    <p:sldId id="339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1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293B41C-1EBB-4CDB-AC61-BFA2F1E11871}" type="datetimeFigureOut">
              <a:rPr lang="zh-TW" altLang="en-US" smtClean="0"/>
              <a:t>2022/3/12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ED13D25-4867-4239-8797-25AB74A1EA6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27298;1-3.&#33784;&#23475;&#38450;&#27835;&#24037;&#20316;&#23567;&#32068;%20(1).pdf" TargetMode="External"/><Relationship Id="rId2" Type="http://schemas.openxmlformats.org/officeDocument/2006/relationships/hyperlink" Target="&#27298;1-2.&#33784;&#23475;&#20107;&#20214;&#22240;&#25033;&#33287;&#36628;&#23566;&#27231;&#21046;%20(1)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&#27298;1-4.&#38651;&#23376;&#29017;&#21015;&#20837;&#26657;&#20839;&#35215;&#31684;&#31649;&#29702;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27298;2-2&#24033;&#29872;&#22659;.docx" TargetMode="External"/><Relationship Id="rId2" Type="http://schemas.openxmlformats.org/officeDocument/2006/relationships/hyperlink" Target="&#27298;2-1&#28961;&#33784;&#29872;&#22659;%20(1).doc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3-2&#34907;&#29983;&#25152;&#23459;&#23566;&#33784;&#23475;&#38450;&#21046;.docx" TargetMode="External"/><Relationship Id="rId2" Type="http://schemas.openxmlformats.org/officeDocument/2006/relationships/hyperlink" Target="1-4&#36067;&#22580;&#23416;&#26657;&#36774;&#29702;&#20581;&#24247;&#20419;&#36914;&#30456;&#38364;&#22686;&#33021;&#27963;&#21205;.doc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27298;3-2&#24375;&#21270;&#31038;&#21312;&#34892;&#21205;-1.doc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4-24-6&#33784;&#23475;&#38450;&#21046;&#25945;&#32946;&#35506;&#31243;.docx" TargetMode="External"/><Relationship Id="rId2" Type="http://schemas.openxmlformats.org/officeDocument/2006/relationships/hyperlink" Target="&#27298;3-14-4&#33784;&#23475;&#38450;&#21046;&#23459;&#23566;&#27963;&#21205;.doc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4-24-6&#20840;&#26657;&#33784;&#23475;&#35519;&#26597;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1-4&#26657;&#38263;&#24118;&#38936;&#23416;&#26657;&#36774;&#29702;&#20581;&#24247;&#20419;&#36914;&#30456;&#38364;&#22686;&#33021;&#27963;&#21205;%20(1).doc" TargetMode="External"/><Relationship Id="rId2" Type="http://schemas.openxmlformats.org/officeDocument/2006/relationships/hyperlink" Target="4-24-6&#33784;&#23475;&#38450;&#21046;&#25945;&#32946;&#35506;&#31243;.docx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4-24-6&#29105;&#33310;&#33784;&#23475;&#38450;&#21046;&#25945;&#32946;&#35506;&#31243;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&#27298;5-1&#25106;&#33784;&#25945;&#32946;.docx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1-4&#26657;&#38263;&#24118;&#38936;&#23416;&#26657;&#36774;&#29702;&#20581;&#24247;&#20419;&#36914;&#30456;&#38364;&#22686;&#33021;&#27963;&#21205;%20(1)%20-%20&#35079;&#35069;.doc" TargetMode="External"/><Relationship Id="rId2" Type="http://schemas.openxmlformats.org/officeDocument/2006/relationships/hyperlink" Target="1-1110&#33256;&#26178;&#26657;&#21209;&#26371;&#35696;1215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27298;4-2&#12300;&#34277;&#20581;&#24247;&#12301;&#25945;&#26696;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27298;5-2&#33391;&#22909;&#24107;&#29983;&#21205;4-2.docx" TargetMode="External"/><Relationship Id="rId2" Type="http://schemas.openxmlformats.org/officeDocument/2006/relationships/hyperlink" Target="3-1&#23450;&#26399;&#28165;&#27927;&#27700;&#22612;&#39154;&#29992;&#27700;&#27298;&#39511;.docx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27298;3-2&#24375;&#21270;&#31038;&#21312;&#34892;&#21205;-1.do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51520" y="1700808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44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/>
            <a:r>
              <a:rPr lang="en-US" altLang="zh-TW" sz="480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Arial Unicode MS" panose="020B0604020202020204" pitchFamily="34" charset="-120"/>
              </a:rPr>
              <a:t>110</a:t>
            </a:r>
            <a:r>
              <a:rPr lang="zh-TW" altLang="en-US" sz="480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Arial Unicode MS" panose="020B0604020202020204" pitchFamily="34" charset="-120"/>
              </a:rPr>
              <a:t>學年度白河國中健促學校</a:t>
            </a:r>
            <a:endParaRPr lang="en-US" altLang="zh-TW" sz="4800" dirty="0" smtClean="0">
              <a:latin typeface="華康粗圓體" panose="020F0709000000000000" pitchFamily="49" charset="-120"/>
              <a:ea typeface="華康粗圓體" panose="020F0709000000000000" pitchFamily="49" charset="-120"/>
              <a:cs typeface="Arial Unicode MS" panose="020B0604020202020204" pitchFamily="34" charset="-120"/>
            </a:endParaRPr>
          </a:p>
          <a:p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   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endParaRPr lang="en-US" altLang="zh-TW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algn="ctr"/>
            <a:r>
              <a:rPr lang="zh-TW" altLang="en-US" sz="44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</a:t>
            </a:r>
            <a:r>
              <a:rPr lang="zh-TW" altLang="en-US" sz="440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Arial Unicode MS" panose="020B0604020202020204" pitchFamily="34" charset="-120"/>
              </a:rPr>
              <a:t>平時輔導紀錄表</a:t>
            </a:r>
            <a:endParaRPr lang="en-US" altLang="zh-TW" sz="4400" dirty="0">
              <a:latin typeface="華康粗圓體" panose="020F0709000000000000" pitchFamily="49" charset="-120"/>
              <a:ea typeface="華康粗圓體" panose="020F0709000000000000" pitchFamily="49" charset="-120"/>
              <a:cs typeface="Arial Unicode MS" panose="020B0604020202020204" pitchFamily="34" charset="-120"/>
            </a:endParaRPr>
          </a:p>
          <a:p>
            <a:pPr algn="ctr"/>
            <a:r>
              <a:rPr lang="en-US" altLang="zh-TW" sz="4400" kern="150" dirty="0" smtClean="0">
                <a:solidFill>
                  <a:prstClr val="black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Arial Unicode MS" panose="020B0604020202020204" pitchFamily="34" charset="-120"/>
              </a:rPr>
              <a:t>  </a:t>
            </a:r>
            <a:r>
              <a:rPr lang="zh-TW" altLang="zh-TW" sz="4400" kern="150" dirty="0" smtClean="0">
                <a:solidFill>
                  <a:prstClr val="black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Times New Roman"/>
              </a:rPr>
              <a:t>菸</a:t>
            </a:r>
            <a:r>
              <a:rPr lang="zh-TW" altLang="zh-TW" sz="4400" kern="150" dirty="0">
                <a:solidFill>
                  <a:prstClr val="black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Times New Roman"/>
              </a:rPr>
              <a:t>害防</a:t>
            </a:r>
            <a:r>
              <a:rPr lang="zh-TW" altLang="zh-TW" sz="4400" kern="150" dirty="0" smtClean="0">
                <a:solidFill>
                  <a:prstClr val="black"/>
                </a:solidFill>
                <a:latin typeface="華康粗圓體" panose="020F0709000000000000" pitchFamily="49" charset="-120"/>
                <a:ea typeface="華康粗圓體" panose="020F0709000000000000" pitchFamily="49" charset="-120"/>
                <a:cs typeface="Times New Roman"/>
              </a:rPr>
              <a:t>制</a:t>
            </a:r>
            <a:r>
              <a:rPr lang="zh-TW" altLang="en-US" sz="440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Arial Unicode MS" panose="020B0604020202020204" pitchFamily="34" charset="-120"/>
              </a:rPr>
              <a:t>檢核表</a:t>
            </a:r>
            <a:endParaRPr lang="zh-TW" altLang="en-US" sz="4400" dirty="0">
              <a:latin typeface="華康粗圓體" panose="020F0709000000000000" pitchFamily="49" charset="-120"/>
              <a:ea typeface="華康粗圓體" panose="020F0709000000000000" pitchFamily="49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209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59632" y="977314"/>
            <a:ext cx="6955751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zh-TW" altLang="zh-TW" sz="44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Times New Roman"/>
              </a:rPr>
              <a:t>臺南市校園菸害防制檢核表</a:t>
            </a:r>
            <a:endParaRPr lang="zh-TW" altLang="zh-TW" sz="4400" kern="150" dirty="0">
              <a:effectLst/>
              <a:latin typeface="華康粗圓體" panose="020F0709000000000000" pitchFamily="49" charset="-120"/>
              <a:ea typeface="華康粗圓體" panose="020F0709000000000000" pitchFamily="49" charset="-120"/>
              <a:cs typeface="Times New Roman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11797"/>
              </p:ext>
            </p:extLst>
          </p:nvPr>
        </p:nvGraphicFramePr>
        <p:xfrm>
          <a:off x="467544" y="1340768"/>
          <a:ext cx="8352928" cy="5420903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3135554"/>
                <a:gridCol w="464846"/>
                <a:gridCol w="360040"/>
                <a:gridCol w="3456384"/>
              </a:tblGrid>
              <a:tr h="36122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868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02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擬定與推動菸害防制政策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1.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配合健康促進學校計畫，經校務會議或相關行政會議通過訂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定菸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害防制計畫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含獎勵措施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2.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訂定菸害因應與輔導機制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如自主管理機制、菸害事件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處理等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3.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設置專責人員或相關組織推動校園菸害防制工作。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4.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將新興菸品納入校內規範管理。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依規定制定菸害防制計畫，並辦理各項宣導活動與獎勵措施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4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制定菸害因應與輔導機制的流程圖以有效處理校園菸害事件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2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依個人在校職責分配相關的推動校園菸害防制工作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3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2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4" action="ppaction://hlinkfile"/>
                        </a:rPr>
                        <a:t>校規內明確規定不可攜帶或使用電子菸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4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99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092411"/>
              </p:ext>
            </p:extLst>
          </p:nvPr>
        </p:nvGraphicFramePr>
        <p:xfrm>
          <a:off x="395536" y="1412776"/>
          <a:ext cx="8424936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3024336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239663"/>
              </p:ext>
            </p:extLst>
          </p:nvPr>
        </p:nvGraphicFramePr>
        <p:xfrm>
          <a:off x="395536" y="2276872"/>
          <a:ext cx="8424936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3024336"/>
              </a:tblGrid>
              <a:tr h="20882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營造無菸環境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加強健康無菸校園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環境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佈置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，如張貼禁菸海報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標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語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、建置無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菸專欄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、無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教室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佈置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競賽、觀摩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…)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菸廁所等。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2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加強校園吸菸熱點及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特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定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被陳情地點巡邏稽查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取締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教職員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工生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違規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吸菸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行為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、勸導違規吸菸民眾。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在校門口、樓梯與廁所張貼禁菸海報標語或宣導標語。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加強巡邏稽查校園的回收室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3" action="ppaction://hlinkfile"/>
                        </a:rPr>
                        <a:t>、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教室後陽台</a:t>
                      </a:r>
                      <a:r>
                        <a:rPr lang="en-US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…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等地點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3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6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20302"/>
              </p:ext>
            </p:extLst>
          </p:nvPr>
        </p:nvGraphicFramePr>
        <p:xfrm>
          <a:off x="395536" y="1052736"/>
          <a:ext cx="8424936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3024336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123572"/>
              </p:ext>
            </p:extLst>
          </p:nvPr>
        </p:nvGraphicFramePr>
        <p:xfrm>
          <a:off x="395536" y="1916832"/>
          <a:ext cx="8424936" cy="4470400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3024336"/>
              </a:tblGrid>
              <a:tr h="180020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營造無菸環境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3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嚴禁合作社及廠商在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內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販售各式菸品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含菸品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形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狀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玩具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點心等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並列入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合約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要求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與施工廠商簽約時應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加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註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「請遵守菸害防制法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及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內禁菸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規範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，如有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違反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規定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，致學校被訴遭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索賠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或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受罰，應負擔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賠償任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」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並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落實校園內全面禁菸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規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範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嚴禁合作社販售各式菸品。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51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告知總務處未來需將｢遵守菸害防制法｣列入工程契約中。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45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200475"/>
              </p:ext>
            </p:extLst>
          </p:nvPr>
        </p:nvGraphicFramePr>
        <p:xfrm>
          <a:off x="395536" y="1412776"/>
          <a:ext cx="8352928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2952328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439762"/>
              </p:ext>
            </p:extLst>
          </p:nvPr>
        </p:nvGraphicFramePr>
        <p:xfrm>
          <a:off x="395536" y="2276872"/>
          <a:ext cx="8352928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2952328"/>
              </a:tblGrid>
              <a:tr h="252028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強化社區行動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辦理校園教職員工生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及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家長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反菸及拒菸活動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如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宣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導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講座、全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校簽訂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校園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健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康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宣言或守則、配合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世界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菸日辦理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5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月無菸月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活動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或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6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月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3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日禁菸活動等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2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引進衛生醫療、民間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團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體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、社區等相關資源，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建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立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夥伴關係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，共同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推動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拒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、戒菸宣導等相關活動。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利用校務會議或班親會辦理全校教職員或家長的反菸活動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2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8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請衛生所護理人員入校進行師生的菸檳防治宣導講座。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0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321670"/>
              </p:ext>
            </p:extLst>
          </p:nvPr>
        </p:nvGraphicFramePr>
        <p:xfrm>
          <a:off x="251520" y="1412776"/>
          <a:ext cx="8496943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648072"/>
                <a:gridCol w="3790964"/>
                <a:gridCol w="511357"/>
                <a:gridCol w="517205"/>
                <a:gridCol w="3029345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87456"/>
              </p:ext>
            </p:extLst>
          </p:nvPr>
        </p:nvGraphicFramePr>
        <p:xfrm>
          <a:off x="251520" y="2276872"/>
          <a:ext cx="8496944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648072"/>
                <a:gridCol w="3816424"/>
                <a:gridCol w="504056"/>
                <a:gridCol w="504056"/>
                <a:gridCol w="3024336"/>
              </a:tblGrid>
              <a:tr h="4460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強化社區行動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3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與學校附近商店結盟，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不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販售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菸品給青少年。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推動家長及校外來賓到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不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吸菸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如校慶運動會等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重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大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活動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邀請卡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增列「無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</a:t>
                      </a: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Calibri"/>
                        <a:ea typeface="標楷體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校園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」提醒字句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告知學校附近的大賣場，不得販售菸品給本校學生，並取得</a:t>
                      </a:r>
                      <a:r>
                        <a:rPr lang="en-US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line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聯結，以便隨時反應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4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在班親會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、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校慶運動會</a:t>
                      </a:r>
                      <a:r>
                        <a:rPr lang="en-US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…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等大型活動會利用廣播提醒家長校園禁菸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6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897383"/>
              </p:ext>
            </p:extLst>
          </p:nvPr>
        </p:nvGraphicFramePr>
        <p:xfrm>
          <a:off x="395536" y="1412776"/>
          <a:ext cx="8352928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2952328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507108"/>
              </p:ext>
            </p:extLst>
          </p:nvPr>
        </p:nvGraphicFramePr>
        <p:xfrm>
          <a:off x="395536" y="2276872"/>
          <a:ext cx="8352928" cy="4032448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2952328"/>
              </a:tblGrid>
              <a:tr h="44608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菸害防制教育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1.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辦理校內教職員工菸害防制教育增能活動。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2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鼓勵教師發展菸害防制教材教案，並運用現有菸害防制教材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，以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充實相關課程中有關菸害之防制教育。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3.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鼓勵師生進行有關菸害防制的調查或行動方案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利用定考時的空堂時間安排教職員工菸害防制教育增能活動。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鼓勵各領域教師將菸害防制教材融入各科教學活動中，以充實相關課程中有關菸害之防制教育。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63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4" action="ppaction://hlinkfile"/>
                        </a:rPr>
                        <a:t>進行全校學生菸害防制的調查。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77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5772"/>
              </p:ext>
            </p:extLst>
          </p:nvPr>
        </p:nvGraphicFramePr>
        <p:xfrm>
          <a:off x="395536" y="1052736"/>
          <a:ext cx="8352928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2952328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52106"/>
              </p:ext>
            </p:extLst>
          </p:nvPr>
        </p:nvGraphicFramePr>
        <p:xfrm>
          <a:off x="395536" y="1916832"/>
          <a:ext cx="8352928" cy="4320480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2952328"/>
              </a:tblGrid>
              <a:tr h="44608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菸害防制教育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適時將新興菸品融入菸害防制相關宣導活動及課程中。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5.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配合親師活動辦理菸害防制宣導工作，並請導師協助提供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家長宣導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資訊及提醒家長多關心子女。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6.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加強菸害防制教育，學校表演藝術課程、歌唱、戲劇表演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活動等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，不得特別強調吸菸形象。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在菸害防制宣導活動中宣導電子煙的危害。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3" action="ppaction://hlinkfile"/>
                        </a:rPr>
                        <a:t>在親師活動中辦理菸害防制宣導，並請導師提醒家長多關心子女抽菸問題。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9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4" action="ppaction://hlinkfile"/>
                        </a:rPr>
                        <a:t>學校表演藝術課程中拍攝拒菸檳的微電影或拒菸檳的熱舞宣導。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66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752688"/>
              </p:ext>
            </p:extLst>
          </p:nvPr>
        </p:nvGraphicFramePr>
        <p:xfrm>
          <a:off x="395536" y="764704"/>
          <a:ext cx="8352928" cy="648072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2952328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432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945597"/>
              </p:ext>
            </p:extLst>
          </p:nvPr>
        </p:nvGraphicFramePr>
        <p:xfrm>
          <a:off x="395536" y="1412776"/>
          <a:ext cx="8352928" cy="526465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2952328"/>
              </a:tblGrid>
              <a:tr h="1607056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戒菸教育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1.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安排人員參與戒菸教育師資培訓。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2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發現吸菸學生應輔導其接受戒菸教育。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3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結合當地醫療機構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如衛生所</a:t>
                      </a:r>
                      <a:r>
                        <a:rPr lang="en-US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，定期舉辦吸菸教職員工生之</a:t>
                      </a:r>
                      <a:r>
                        <a:rPr lang="en-US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CO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檢測。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未來若有機會，將安排護理師或有興趣的人員參加戒菸教育的師資培訓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08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  <a:hlinkClick r:id="rId2" action="ppaction://hlinkfile"/>
                        </a:rPr>
                        <a:t>在巡視校園中發現吸菸學生，安排其接受戒菸教育，與專輔老師的心理輔導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  <a:hlinkClick r:id="rId2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64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因受新冠肺炎影響</a:t>
                      </a:r>
                      <a:r>
                        <a:rPr lang="en-US" altLang="zh-TW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,</a:t>
                      </a:r>
                      <a:r>
                        <a:rPr lang="zh-TW" altLang="en-US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衛生所暫停此服務</a:t>
                      </a:r>
                      <a:r>
                        <a:rPr lang="zh-TW" altLang="en-US" sz="2400" b="1" kern="150" dirty="0" smtClean="0">
                          <a:effectLst/>
                          <a:latin typeface="新細明體"/>
                          <a:ea typeface="新細明體"/>
                          <a:cs typeface="Times New Roman"/>
                        </a:rPr>
                        <a:t>。</a:t>
                      </a:r>
                      <a:r>
                        <a:rPr lang="zh-TW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未來</a:t>
                      </a:r>
                      <a:r>
                        <a:rPr lang="zh-TW" altLang="en-US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會</a:t>
                      </a:r>
                      <a:r>
                        <a:rPr lang="zh-TW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針對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吸菸</a:t>
                      </a:r>
                      <a:r>
                        <a:rPr lang="zh-TW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的</a:t>
                      </a:r>
                      <a:r>
                        <a:rPr lang="zh-TW" altLang="en-US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教職員工</a:t>
                      </a:r>
                      <a:r>
                        <a:rPr lang="zh-TW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與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衛生所合作，安排吸菸教職員工生做</a:t>
                      </a:r>
                      <a:r>
                        <a:rPr lang="en-US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CO</a:t>
                      </a:r>
                      <a:r>
                        <a:rPr lang="zh-TW" sz="2400" b="1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檢測。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3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01804"/>
              </p:ext>
            </p:extLst>
          </p:nvPr>
        </p:nvGraphicFramePr>
        <p:xfrm>
          <a:off x="395536" y="1412776"/>
          <a:ext cx="8352928" cy="86409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8108"/>
                <a:gridCol w="498356"/>
                <a:gridCol w="504056"/>
                <a:gridCol w="2952328"/>
              </a:tblGrid>
              <a:tr h="21602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項目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檢核指標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自評結果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5929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有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無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說明</a:t>
                      </a:r>
                      <a:endParaRPr lang="zh-TW" sz="20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44327"/>
              </p:ext>
            </p:extLst>
          </p:nvPr>
        </p:nvGraphicFramePr>
        <p:xfrm>
          <a:off x="395536" y="2276872"/>
          <a:ext cx="8352928" cy="3541516"/>
        </p:xfrm>
        <a:graphic>
          <a:graphicData uri="http://schemas.openxmlformats.org/drawingml/2006/table">
            <a:tbl>
              <a:tblPr firstRow="1" firstCol="1" bandRow="1"/>
              <a:tblGrid>
                <a:gridCol w="720080"/>
                <a:gridCol w="3672408"/>
                <a:gridCol w="504056"/>
                <a:gridCol w="504056"/>
                <a:gridCol w="2952328"/>
              </a:tblGrid>
              <a:tr h="151216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戒菸教育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與當地之戒菸治療機構合作，轉介有吸菸之教職員工生接</a:t>
                      </a:r>
                      <a:r>
                        <a:rPr lang="zh-TW" sz="2400" kern="150" dirty="0" smtClean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受戒菸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諮商與治療。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5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.</a:t>
                      </a:r>
                      <a:r>
                        <a:rPr lang="zh-TW" sz="2400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辦理吸菸學生成功戒菸獎勵措施。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55760" marR="55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了解白河地區戒煙機構有佑昇醫院、安泰藥局、吳明強診所與衛生所，若有需要將轉介至這些機構受戒菸諮商與治療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95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kern="150" dirty="0">
                          <a:effectLst/>
                          <a:latin typeface="標楷體"/>
                          <a:ea typeface="新細明體"/>
                          <a:cs typeface="Times New Roman"/>
                        </a:rPr>
                        <a:t> 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﹀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b="1" kern="150" dirty="0">
                          <a:effectLst/>
                          <a:latin typeface="Calibri"/>
                          <a:ea typeface="標楷體"/>
                          <a:cs typeface="Times New Roman"/>
                        </a:rPr>
                        <a:t>未來將規劃戒菸成功學生的獎勵措施</a:t>
                      </a:r>
                      <a:r>
                        <a:rPr lang="zh-TW" sz="2400" b="1" kern="150" dirty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。</a:t>
                      </a:r>
                      <a:endParaRPr lang="zh-TW" sz="24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7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051720" y="3068960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謝謝 聆聽 請多多指教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9543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1124744"/>
            <a:ext cx="8568952" cy="1259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TW" altLang="zh-TW" sz="48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學校健康問題評估摘要</a:t>
            </a:r>
            <a:r>
              <a:rPr lang="en-US" altLang="zh-TW" sz="48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:</a:t>
            </a:r>
            <a:endParaRPr lang="zh-TW" altLang="zh-TW" sz="4800" kern="150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  <a:p>
            <a:pPr marL="381000">
              <a:lnSpc>
                <a:spcPts val="2200"/>
              </a:lnSpc>
              <a:spcAft>
                <a:spcPts val="0"/>
              </a:spcAft>
            </a:pPr>
            <a:endParaRPr lang="en-US" altLang="zh-TW" sz="3600" kern="150" dirty="0" smtClean="0">
              <a:latin typeface="標楷體"/>
              <a:ea typeface="新細明體, PMingLiU"/>
              <a:cs typeface="標楷體"/>
            </a:endParaRPr>
          </a:p>
          <a:p>
            <a:pPr marL="381000">
              <a:lnSpc>
                <a:spcPts val="2200"/>
              </a:lnSpc>
              <a:spcAft>
                <a:spcPts val="0"/>
              </a:spcAft>
            </a:pPr>
            <a:endParaRPr lang="en-US" altLang="zh-TW" sz="3600" kern="150" dirty="0" smtClean="0">
              <a:latin typeface="華康粗圓體" panose="020F0709000000000000" pitchFamily="49" charset="-120"/>
              <a:ea typeface="華康粗圓體" panose="020F0709000000000000" pitchFamily="49" charset="-120"/>
              <a:cs typeface="標楷體"/>
            </a:endParaRPr>
          </a:p>
          <a:p>
            <a:pPr marL="381000">
              <a:lnSpc>
                <a:spcPts val="2200"/>
              </a:lnSpc>
              <a:spcAft>
                <a:spcPts val="0"/>
              </a:spcAft>
            </a:pPr>
            <a:r>
              <a:rPr lang="en-US" altLang="zh-TW" sz="3600" kern="15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(</a:t>
            </a:r>
            <a:r>
              <a:rPr lang="zh-TW" altLang="zh-TW" sz="36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一</a:t>
            </a:r>
            <a:r>
              <a:rPr lang="en-US" altLang="zh-TW" sz="36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) </a:t>
            </a:r>
            <a:r>
              <a:rPr lang="zh-TW" altLang="zh-TW" sz="36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健康促進學校議題</a:t>
            </a:r>
            <a:r>
              <a:rPr lang="zh-TW" altLang="zh-TW" sz="3600" kern="15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指標</a:t>
            </a:r>
            <a:endParaRPr lang="zh-TW" altLang="zh-TW" sz="3600" kern="150" dirty="0">
              <a:effectLst/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689057"/>
              </p:ext>
            </p:extLst>
          </p:nvPr>
        </p:nvGraphicFramePr>
        <p:xfrm>
          <a:off x="899592" y="2636912"/>
          <a:ext cx="7200800" cy="2580216"/>
        </p:xfrm>
        <a:graphic>
          <a:graphicData uri="http://schemas.openxmlformats.org/drawingml/2006/table">
            <a:tbl>
              <a:tblPr/>
              <a:tblGrid>
                <a:gridCol w="2304256"/>
                <a:gridCol w="2160240"/>
                <a:gridCol w="2736304"/>
              </a:tblGrid>
              <a:tr h="230082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部頒指標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學年度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學年度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視力不良率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</a:t>
                      </a:r>
                      <a:r>
                        <a:rPr lang="en-US" altLang="zh-TW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2.35 </a:t>
                      </a:r>
                      <a:r>
                        <a:rPr lang="zh-TW" alt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 61.2      %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163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視力不良複檢率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57.47   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  90.16    %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24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學生齲齒率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一 </a:t>
                      </a:r>
                      <a:r>
                        <a:rPr 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u="sng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11.83 </a:t>
                      </a:r>
                      <a:r>
                        <a:rPr 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一 </a:t>
                      </a:r>
                      <a:r>
                        <a:rPr lang="en-US" sz="2000" u="sng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13.51   </a:t>
                      </a:r>
                      <a:r>
                        <a:rPr 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 </a:t>
                      </a:r>
                      <a:r>
                        <a:rPr lang="en-US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245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學生齲齒複檢率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一 </a:t>
                      </a:r>
                      <a:r>
                        <a:rPr 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zh-TW" alt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91    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一 </a:t>
                      </a:r>
                      <a:r>
                        <a:rPr lang="en-US" sz="2000" u="sng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   93.5  </a:t>
                      </a:r>
                      <a:r>
                        <a:rPr lang="en-US" sz="2000" u="sng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9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67544" y="1124744"/>
            <a:ext cx="8568952" cy="1259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TW" altLang="zh-TW" sz="48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學校健康問題評估摘要</a:t>
            </a:r>
            <a:r>
              <a:rPr lang="en-US" altLang="zh-TW" sz="48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:</a:t>
            </a:r>
            <a:endParaRPr lang="zh-TW" altLang="zh-TW" sz="4800" kern="150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  <a:p>
            <a:pPr marL="381000">
              <a:lnSpc>
                <a:spcPts val="2200"/>
              </a:lnSpc>
              <a:spcAft>
                <a:spcPts val="0"/>
              </a:spcAft>
            </a:pPr>
            <a:endParaRPr lang="en-US" altLang="zh-TW" sz="3600" kern="150" dirty="0" smtClean="0">
              <a:latin typeface="標楷體"/>
              <a:ea typeface="新細明體, PMingLiU"/>
              <a:cs typeface="標楷體"/>
            </a:endParaRPr>
          </a:p>
          <a:p>
            <a:pPr marL="381000">
              <a:lnSpc>
                <a:spcPts val="2200"/>
              </a:lnSpc>
              <a:spcAft>
                <a:spcPts val="0"/>
              </a:spcAft>
            </a:pPr>
            <a:endParaRPr lang="en-US" altLang="zh-TW" sz="3600" kern="150" dirty="0" smtClean="0">
              <a:latin typeface="華康粗圓體" panose="020F0709000000000000" pitchFamily="49" charset="-120"/>
              <a:ea typeface="華康粗圓體" panose="020F0709000000000000" pitchFamily="49" charset="-120"/>
              <a:cs typeface="標楷體"/>
            </a:endParaRPr>
          </a:p>
          <a:p>
            <a:pPr marL="381000">
              <a:lnSpc>
                <a:spcPts val="2200"/>
              </a:lnSpc>
              <a:spcAft>
                <a:spcPts val="0"/>
              </a:spcAft>
            </a:pPr>
            <a:r>
              <a:rPr lang="en-US" altLang="zh-TW" sz="3600" kern="15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(</a:t>
            </a:r>
            <a:r>
              <a:rPr lang="zh-TW" altLang="zh-TW" sz="36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一</a:t>
            </a:r>
            <a:r>
              <a:rPr lang="en-US" altLang="zh-TW" sz="36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) </a:t>
            </a:r>
            <a:r>
              <a:rPr lang="zh-TW" altLang="zh-TW" sz="36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健康促進學校議題</a:t>
            </a:r>
            <a:r>
              <a:rPr lang="zh-TW" altLang="zh-TW" sz="3600" kern="15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指標</a:t>
            </a:r>
            <a:endParaRPr lang="zh-TW" altLang="zh-TW" sz="3600" kern="150" dirty="0">
              <a:effectLst/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330381"/>
              </p:ext>
            </p:extLst>
          </p:nvPr>
        </p:nvGraphicFramePr>
        <p:xfrm>
          <a:off x="1043608" y="2546491"/>
          <a:ext cx="5882640" cy="279400"/>
        </p:xfrm>
        <a:graphic>
          <a:graphicData uri="http://schemas.openxmlformats.org/drawingml/2006/table">
            <a:tbl>
              <a:tblPr/>
              <a:tblGrid>
                <a:gridCol w="1728192"/>
                <a:gridCol w="2160240"/>
                <a:gridCol w="1994208"/>
              </a:tblGrid>
              <a:tr h="230082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</a:t>
                      </a:r>
                      <a:r>
                        <a:rPr lang="zh-TW" sz="13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部頒指標</a:t>
                      </a:r>
                      <a:endParaRPr lang="zh-TW" sz="1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3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學年度</a:t>
                      </a:r>
                      <a:endParaRPr lang="zh-TW" sz="1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3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3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學年度</a:t>
                      </a:r>
                      <a:endParaRPr lang="zh-TW" sz="1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6475" marR="564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895929"/>
              </p:ext>
            </p:extLst>
          </p:nvPr>
        </p:nvGraphicFramePr>
        <p:xfrm>
          <a:off x="1043608" y="2988320"/>
          <a:ext cx="5882640" cy="1117600"/>
        </p:xfrm>
        <a:graphic>
          <a:graphicData uri="http://schemas.openxmlformats.org/drawingml/2006/table">
            <a:tbl>
              <a:tblPr/>
              <a:tblGrid>
                <a:gridCol w="1758315"/>
                <a:gridCol w="2159000"/>
                <a:gridCol w="19653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體位過輕率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4.52        %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5.11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體位適中率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58.02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55.19   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體位過重率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13.75       %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13.42   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體位肥胖率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23.71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    </a:t>
                      </a:r>
                      <a:r>
                        <a:rPr lang="en-US" sz="16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25.56     </a:t>
                      </a: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3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03648" y="925424"/>
            <a:ext cx="8568952" cy="479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TW" altLang="zh-TW" sz="48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學校健康問題評估摘要</a:t>
            </a:r>
            <a:r>
              <a:rPr lang="en-US" altLang="zh-TW" sz="4800" kern="15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:</a:t>
            </a:r>
            <a:endParaRPr lang="zh-TW" altLang="zh-TW" sz="4800" kern="150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7707"/>
              </p:ext>
            </p:extLst>
          </p:nvPr>
        </p:nvGraphicFramePr>
        <p:xfrm>
          <a:off x="1115617" y="2586428"/>
          <a:ext cx="6912767" cy="633479"/>
        </p:xfrm>
        <a:graphic>
          <a:graphicData uri="http://schemas.openxmlformats.org/drawingml/2006/table">
            <a:tbl>
              <a:tblPr/>
              <a:tblGrid>
                <a:gridCol w="785522"/>
                <a:gridCol w="1158694"/>
                <a:gridCol w="3821826"/>
                <a:gridCol w="1146725"/>
              </a:tblGrid>
              <a:tr h="633479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r>
                        <a:rPr lang="zh-TW" altLang="en-US" sz="16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中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16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</a:t>
                      </a:r>
                      <a:r>
                        <a:rPr lang="zh-TW" sz="16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議題名稱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地方指標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16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前測數據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864568"/>
            <a:ext cx="8568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(</a:t>
            </a:r>
            <a:r>
              <a:rPr kumimoji="0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二</a:t>
            </a:r>
            <a:r>
              <a:rPr kumimoji="0" lang="en-US" altLang="zh-TW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)110</a:t>
            </a:r>
            <a:r>
              <a:rPr kumimoji="0" lang="zh-TW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學年度健康促進學校成效指標前測結果</a:t>
            </a:r>
            <a:endParaRPr kumimoji="0" lang="en-US" altLang="zh-TW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95475" y="1066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700610"/>
              </p:ext>
            </p:extLst>
          </p:nvPr>
        </p:nvGraphicFramePr>
        <p:xfrm>
          <a:off x="1119126" y="3219907"/>
          <a:ext cx="6909258" cy="3308761"/>
        </p:xfrm>
        <a:graphic>
          <a:graphicData uri="http://schemas.openxmlformats.org/drawingml/2006/table">
            <a:tbl>
              <a:tblPr/>
              <a:tblGrid>
                <a:gridCol w="792087"/>
                <a:gridCol w="1152128"/>
                <a:gridCol w="3812915"/>
                <a:gridCol w="1152128"/>
              </a:tblGrid>
              <a:tr h="353109">
                <a:tc rowSpan="10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中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000" kern="15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000" kern="15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000" kern="15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000" kern="15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000" kern="15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菸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檳防制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學生吸菸率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4.35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學生嚼檳率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3.73 %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學生電子煙使用率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2.61 %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1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學生參與菸害防制教育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74.25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學生參與檳榔防制教育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71.64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校園二手菸暴露率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en-US" sz="2000" kern="150" dirty="0" smtClean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14.18 </a:t>
                      </a: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吸菸學生參與戒菸教育比率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100  %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嚼檳學生參與戒檳教育比率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50.00%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正向心理健康菸檳防制</a:t>
                      </a:r>
                      <a:r>
                        <a:rPr lang="en-US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-</a:t>
                      </a: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正向情緒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86.94%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51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正向心理健康菸檳防制</a:t>
                      </a:r>
                      <a:r>
                        <a:rPr lang="en-US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-</a:t>
                      </a: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正向關係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87.31%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53247" marR="532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90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403648" y="925424"/>
            <a:ext cx="8568952" cy="479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TW" altLang="zh-TW" sz="4800" kern="15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學校健康問題評估摘要</a:t>
            </a:r>
            <a:r>
              <a:rPr lang="en-US" altLang="zh-TW" sz="4800" kern="15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/>
              </a:rPr>
              <a:t>:</a:t>
            </a:r>
            <a:endParaRPr lang="zh-TW" altLang="zh-TW" sz="4800" kern="150" dirty="0"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85407"/>
              </p:ext>
            </p:extLst>
          </p:nvPr>
        </p:nvGraphicFramePr>
        <p:xfrm>
          <a:off x="971600" y="2723513"/>
          <a:ext cx="6984776" cy="635000"/>
        </p:xfrm>
        <a:graphic>
          <a:graphicData uri="http://schemas.openxmlformats.org/drawingml/2006/table">
            <a:tbl>
              <a:tblPr/>
              <a:tblGrid>
                <a:gridCol w="497490"/>
                <a:gridCol w="1518734"/>
                <a:gridCol w="3672408"/>
                <a:gridCol w="1296144"/>
              </a:tblGrid>
              <a:tr h="633479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中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 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議題名稱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地方指標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前測數據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556792"/>
            <a:ext cx="85689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(</a:t>
            </a:r>
            <a:r>
              <a:rPr kumimoji="0" lang="zh-TW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二</a:t>
            </a:r>
            <a:r>
              <a:rPr kumimoji="0" lang="en-US" altLang="zh-TW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)110</a:t>
            </a:r>
            <a:r>
              <a:rPr kumimoji="0" lang="zh-TW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學年度健康促進學校成效指標</a:t>
            </a:r>
            <a:endParaRPr kumimoji="0" lang="en-US" altLang="zh-TW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華康粗圓體" panose="020F0709000000000000" pitchFamily="49" charset="-120"/>
              <a:ea typeface="華康粗圓體" panose="020F0709000000000000" pitchFamily="49" charset="-120"/>
              <a:cs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600" dirty="0"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 </a:t>
            </a:r>
            <a:r>
              <a:rPr lang="en-US" altLang="zh-TW" sz="3600" dirty="0" smtClean="0"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               </a:t>
            </a:r>
            <a:r>
              <a:rPr kumimoji="0" lang="zh-TW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華康粗圓體" panose="020F0709000000000000" pitchFamily="49" charset="-120"/>
                <a:ea typeface="華康粗圓體" panose="020F0709000000000000" pitchFamily="49" charset="-120"/>
                <a:cs typeface="標楷體" panose="03000509000000000000" pitchFamily="65" charset="-120"/>
              </a:rPr>
              <a:t>前測結果</a:t>
            </a:r>
            <a:endParaRPr kumimoji="0" lang="en-US" altLang="zh-TW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華康粗圓體" panose="020F0709000000000000" pitchFamily="49" charset="-120"/>
              <a:ea typeface="華康粗圓體" panose="020F0709000000000000" pitchFamily="49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76807"/>
              </p:ext>
            </p:extLst>
          </p:nvPr>
        </p:nvGraphicFramePr>
        <p:xfrm>
          <a:off x="971599" y="3358513"/>
          <a:ext cx="6984777" cy="2222500"/>
        </p:xfrm>
        <a:graphic>
          <a:graphicData uri="http://schemas.openxmlformats.org/drawingml/2006/table">
            <a:tbl>
              <a:tblPr/>
              <a:tblGrid>
                <a:gridCol w="504057"/>
                <a:gridCol w="1512168"/>
                <a:gridCol w="3672408"/>
                <a:gridCol w="1296144"/>
              </a:tblGrid>
              <a:tr h="43533">
                <a:tc rowSpan="7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8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6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8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r>
                        <a:rPr lang="zh-TW" sz="2000" kern="15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國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中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8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6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性教育</a:t>
                      </a:r>
                      <a:r>
                        <a:rPr lang="en-US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含愛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滋病防治</a:t>
                      </a:r>
                      <a:r>
                        <a:rPr lang="en-US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性知識正確率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56.71%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性態度正向率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69.58%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接納愛滋感染者比率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60.59%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性危險知覺比率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73.62%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正向心理健康性教育</a:t>
                      </a:r>
                      <a:r>
                        <a:rPr lang="en-US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-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正向情緒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81.76%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正向心理健康性教育</a:t>
                      </a:r>
                      <a:r>
                        <a:rPr lang="en-US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-</a:t>
                      </a:r>
                      <a:r>
                        <a:rPr lang="zh-TW" sz="20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正向關係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91.21%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3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正向心理健康性教育</a:t>
                      </a:r>
                      <a:r>
                        <a:rPr lang="en-US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-</a:t>
                      </a:r>
                      <a:r>
                        <a:rPr lang="zh-TW" sz="20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正向成就</a:t>
                      </a:r>
                      <a:endParaRPr lang="zh-TW" sz="20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34.53%</a:t>
                      </a:r>
                      <a:endParaRPr lang="zh-TW" sz="20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35498" marR="354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95475" y="1066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6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591069"/>
              </p:ext>
            </p:extLst>
          </p:nvPr>
        </p:nvGraphicFramePr>
        <p:xfrm>
          <a:off x="395536" y="1916832"/>
          <a:ext cx="8280920" cy="4103324"/>
        </p:xfrm>
        <a:graphic>
          <a:graphicData uri="http://schemas.openxmlformats.org/drawingml/2006/table">
            <a:tbl>
              <a:tblPr/>
              <a:tblGrid>
                <a:gridCol w="504056"/>
                <a:gridCol w="1008112"/>
                <a:gridCol w="4608512"/>
                <a:gridCol w="2160240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次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輔導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項目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     </a:t>
                      </a:r>
                      <a:endParaRPr lang="en-US" sz="28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50" dirty="0" smtClean="0">
                          <a:effectLst/>
                          <a:latin typeface="標楷體"/>
                          <a:ea typeface="標楷體"/>
                          <a:cs typeface="標楷體"/>
                        </a:rPr>
                        <a:t>      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內</a:t>
                      </a:r>
                      <a:r>
                        <a:rPr lang="en-US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       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容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辦理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情</a:t>
                      </a: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形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857">
                <a:tc rowSpan="3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1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衛生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政策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訂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定健康促進學校計畫，並經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校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務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會議通過。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           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在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110.12.15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臨時校務會議通過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 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4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健康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促進學校計畫撰寫情形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 </a:t>
                      </a: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r>
                        <a:rPr lang="en-US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所有項目都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有編列撰寫</a:t>
                      </a:r>
                      <a:endParaRPr lang="zh-TW" sz="1200" kern="15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10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3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校長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帶領學校辦理健康促進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相關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3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3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增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能活動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校務會議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增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能研習及家長宣導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都有校長身影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   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686224" y="980728"/>
            <a:ext cx="7699544" cy="4426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500"/>
              </a:lnSpc>
              <a:spcAft>
                <a:spcPts val="0"/>
              </a:spcAft>
            </a:pPr>
            <a:r>
              <a:rPr lang="zh-TW" altLang="zh-TW" sz="3600" kern="150" dirty="0">
                <a:latin typeface="Times New Roman" panose="02020603050405020304" pitchFamily="18" charset="0"/>
                <a:cs typeface="標楷體" panose="03000509000000000000" pitchFamily="65" charset="-120"/>
              </a:rPr>
              <a:t>三、健康促進學校計畫整體輔導內容</a:t>
            </a:r>
            <a:r>
              <a:rPr lang="en-US" altLang="zh-TW" sz="3600" kern="150" dirty="0">
                <a:latin typeface="Times New Roman" panose="02020603050405020304" pitchFamily="18" charset="0"/>
                <a:cs typeface="標楷體" panose="03000509000000000000" pitchFamily="65" charset="-120"/>
              </a:rPr>
              <a:t>:</a:t>
            </a:r>
            <a:endParaRPr lang="zh-TW" altLang="zh-TW" sz="3600" kern="150" dirty="0">
              <a:effectLst/>
              <a:latin typeface="Times New Roman" panose="02020603050405020304" pitchFamily="18" charset="0"/>
              <a:ea typeface="新細明體, PMingLiU"/>
            </a:endParaRPr>
          </a:p>
        </p:txBody>
      </p:sp>
    </p:spTree>
    <p:extLst>
      <p:ext uri="{BB962C8B-B14F-4D97-AF65-F5344CB8AC3E}">
        <p14:creationId xmlns:p14="http://schemas.microsoft.com/office/powerpoint/2010/main" val="30251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028676"/>
              </p:ext>
            </p:extLst>
          </p:nvPr>
        </p:nvGraphicFramePr>
        <p:xfrm>
          <a:off x="467544" y="1700808"/>
          <a:ext cx="8280919" cy="5107500"/>
        </p:xfrm>
        <a:graphic>
          <a:graphicData uri="http://schemas.openxmlformats.org/drawingml/2006/table">
            <a:tbl>
              <a:tblPr/>
              <a:tblGrid>
                <a:gridCol w="504056"/>
                <a:gridCol w="1008112"/>
                <a:gridCol w="4608512"/>
                <a:gridCol w="2160239"/>
              </a:tblGrid>
              <a:tr h="1584176">
                <a:tc row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2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健康教學與活動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健康教育課程以生活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技能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及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健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康素養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為導向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之設計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，並能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呈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現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於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個人教學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檔案或教案中。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僅有部分議題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有學習單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         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32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健康教育教師必須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具備健康教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育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專業知能，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擔任健康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相關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課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程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教學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年資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滿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2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學年者，須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研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習</a:t>
                      </a:r>
                      <a:r>
                        <a:rPr lang="en-US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18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小時；達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1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學年未滿</a:t>
                      </a:r>
                      <a:r>
                        <a:rPr lang="en-US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2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學年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者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，須研習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12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小時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；達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1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學期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未滿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1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學年者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，須</a:t>
                      </a:r>
                      <a:r>
                        <a:rPr lang="zh-TW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研習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6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小時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(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109-110</a:t>
                      </a: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</a:t>
                      </a: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年度</a:t>
                      </a:r>
                      <a:r>
                        <a:rPr lang="en-US" sz="2400" kern="1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標楷體"/>
                        </a:rPr>
                        <a:t>)</a:t>
                      </a:r>
                      <a:r>
                        <a:rPr lang="en-US" sz="2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 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。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已達成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部分達成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尚未達成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健教老師有參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加相關研習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但時數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未達標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73566"/>
              </p:ext>
            </p:extLst>
          </p:nvPr>
        </p:nvGraphicFramePr>
        <p:xfrm>
          <a:off x="467544" y="836712"/>
          <a:ext cx="8280920" cy="864096"/>
        </p:xfrm>
        <a:graphic>
          <a:graphicData uri="http://schemas.openxmlformats.org/drawingml/2006/table">
            <a:tbl>
              <a:tblPr/>
              <a:tblGrid>
                <a:gridCol w="504056"/>
                <a:gridCol w="1008112"/>
                <a:gridCol w="4608512"/>
                <a:gridCol w="2160240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次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輔導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項目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     </a:t>
                      </a:r>
                      <a:endParaRPr lang="en-US" sz="28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50" dirty="0" smtClean="0">
                          <a:effectLst/>
                          <a:latin typeface="標楷體"/>
                          <a:ea typeface="標楷體"/>
                          <a:cs typeface="標楷體"/>
                        </a:rPr>
                        <a:t>      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內</a:t>
                      </a:r>
                      <a:r>
                        <a:rPr lang="en-US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       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容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辦理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情</a:t>
                      </a: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形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9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863162"/>
              </p:ext>
            </p:extLst>
          </p:nvPr>
        </p:nvGraphicFramePr>
        <p:xfrm>
          <a:off x="179512" y="1412775"/>
          <a:ext cx="8640961" cy="5184576"/>
        </p:xfrm>
        <a:graphic>
          <a:graphicData uri="http://schemas.openxmlformats.org/drawingml/2006/table">
            <a:tbl>
              <a:tblPr/>
              <a:tblGrid>
                <a:gridCol w="432048"/>
                <a:gridCol w="1728192"/>
                <a:gridCol w="4176464"/>
                <a:gridCol w="2304257"/>
              </a:tblGrid>
              <a:tr h="259228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3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物質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環境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學校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設置符合師生健康與安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全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之設備及設施</a:t>
                      </a:r>
                      <a:r>
                        <a:rPr lang="en-US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如安全檢核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表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紀錄、水塔清洗及飲用水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定期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檢驗紀錄、每學期教室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照度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檢查紀錄等</a:t>
                      </a:r>
                      <a:r>
                        <a:rPr lang="en-US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)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。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定期實行校園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安全檢查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檢驗飲用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水及清洗水塔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22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/>
                          <a:ea typeface="新細明體, PMingLiU"/>
                          <a:cs typeface="標楷體"/>
                        </a:rPr>
                        <a:t>4</a:t>
                      </a:r>
                      <a:endParaRPr kumimoji="0" lang="zh-TW" altLang="en-US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</a:endParaRPr>
                    </a:p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endParaRPr kumimoji="0" lang="zh-TW" altLang="en-US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</a:rPr>
                        <a:t>社會</a:t>
                      </a:r>
                      <a:endParaRPr kumimoji="0" lang="zh-TW" altLang="en-US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</a:rPr>
                        <a:t>環境</a:t>
                      </a:r>
                      <a:endParaRPr kumimoji="0" lang="zh-TW" altLang="en-US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標楷體"/>
                        <a:cs typeface="標楷體"/>
                        <a:hlinkClick r:id="rId3" action="ppaction://hlinkfile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學校建構包容與健康的氛圍</a:t>
                      </a:r>
                      <a:endParaRPr kumimoji="0" lang="zh-TW" altLang="en-US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  <a:hlinkClick r:id="rId3" action="ppaction://hlinkfile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/>
                        <a:ea typeface="新細明體, PMingLiU"/>
                        <a:cs typeface="標楷體"/>
                        <a:hlinkClick r:id="rId3" action="ppaction://hlinkfile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/>
                          <a:ea typeface="新細明體, PMingLiU"/>
                          <a:cs typeface="標楷體"/>
                          <a:hlinkClick r:id="rId3" action="ppaction://hlinkfile"/>
                        </a:rPr>
                        <a:t>(</a:t>
                      </a: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例如良好的師生互動、校園</a:t>
                      </a:r>
                      <a:endParaRPr kumimoji="0" lang="zh-TW" altLang="en-US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  <a:hlinkClick r:id="rId3" action="ppaction://hlinkfile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4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標楷體"/>
                        <a:cs typeface="標楷體"/>
                        <a:hlinkClick r:id="rId3" action="ppaction://hlinkfile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霸凌預防、弱勢族群關懷等</a:t>
                      </a:r>
                      <a:r>
                        <a:rPr kumimoji="0" lang="en-US" altLang="zh-TW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)</a:t>
                      </a:r>
                      <a:r>
                        <a:rPr kumimoji="0" lang="zh-TW" altLang="en-US" sz="2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標楷體"/>
                          <a:cs typeface="標楷體"/>
                          <a:hlinkClick r:id="rId3" action="ppaction://hlinkfile"/>
                        </a:rPr>
                        <a:t>。</a:t>
                      </a:r>
                      <a:endParaRPr kumimoji="0" lang="zh-TW" altLang="en-US" sz="2400" b="0" i="0" u="none" strike="noStrike" kern="15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新細明體, PMingLiU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導師多增進班级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經營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多了解學生加強注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意霸凌宣導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並關懷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弱勢族群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46857"/>
              </p:ext>
            </p:extLst>
          </p:nvPr>
        </p:nvGraphicFramePr>
        <p:xfrm>
          <a:off x="179512" y="548680"/>
          <a:ext cx="8640960" cy="864096"/>
        </p:xfrm>
        <a:graphic>
          <a:graphicData uri="http://schemas.openxmlformats.org/drawingml/2006/table">
            <a:tbl>
              <a:tblPr/>
              <a:tblGrid>
                <a:gridCol w="432048"/>
                <a:gridCol w="1728192"/>
                <a:gridCol w="4176464"/>
                <a:gridCol w="2304256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次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輔導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項目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     </a:t>
                      </a:r>
                      <a:endParaRPr lang="en-US" sz="28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50" dirty="0" smtClean="0">
                          <a:effectLst/>
                          <a:latin typeface="標楷體"/>
                          <a:ea typeface="標楷體"/>
                          <a:cs typeface="標楷體"/>
                        </a:rPr>
                        <a:t>      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內</a:t>
                      </a:r>
                      <a:r>
                        <a:rPr lang="en-US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       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容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辦理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情</a:t>
                      </a: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形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1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388632"/>
              </p:ext>
            </p:extLst>
          </p:nvPr>
        </p:nvGraphicFramePr>
        <p:xfrm>
          <a:off x="323528" y="1556792"/>
          <a:ext cx="8568952" cy="4536504"/>
        </p:xfrm>
        <a:graphic>
          <a:graphicData uri="http://schemas.openxmlformats.org/drawingml/2006/table">
            <a:tbl>
              <a:tblPr/>
              <a:tblGrid>
                <a:gridCol w="432048"/>
                <a:gridCol w="1152128"/>
                <a:gridCol w="4752528"/>
                <a:gridCol w="2232248"/>
              </a:tblGrid>
              <a:tr h="601980">
                <a:tc rowSpan="2"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5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健康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服務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針對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特殊疾病學生能造冊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並定期追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蹤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關懷記錄。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健康中心造冊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告知全校教師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隨時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留意關懷孩子狀況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4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針對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口腔、視力、體位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不良學生能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持續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追蹤關懷。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有執行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 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說明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: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健康檢查後</a:t>
                      </a:r>
                      <a:r>
                        <a:rPr lang="en-US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,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間康中新發放複查表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,</a:t>
                      </a: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並請導師持續觀察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及關懷</a:t>
                      </a:r>
                      <a:endParaRPr lang="zh-TW" sz="1200" kern="150" dirty="0">
                        <a:effectLst/>
                        <a:latin typeface="Times New Roman" panose="02020603050405020304" pitchFamily="18" charset="0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0004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6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社區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關係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學校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與社區互為合作的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夥伴，共同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合作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推動健康促進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計畫</a:t>
                      </a:r>
                      <a:r>
                        <a:rPr lang="en-US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(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如</a:t>
                      </a:r>
                      <a:r>
                        <a:rPr lang="en-US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: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周邊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商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家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、組織、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基層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醫療單位、衛生</a:t>
                      </a: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單</a:t>
                      </a: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400" kern="150" dirty="0" smtClean="0">
                        <a:effectLst/>
                        <a:latin typeface="Times New Roman"/>
                        <a:ea typeface="標楷體"/>
                        <a:cs typeface="標楷體"/>
                        <a:hlinkClick r:id="rId2" action="ppaction://hlinkfile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400" kern="150" dirty="0" smtClean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位</a:t>
                      </a:r>
                      <a:r>
                        <a:rPr lang="zh-TW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等</a:t>
                      </a:r>
                      <a:r>
                        <a:rPr lang="en-US" sz="2400" kern="150" dirty="0">
                          <a:effectLst/>
                          <a:latin typeface="Times New Roman"/>
                          <a:ea typeface="標楷體"/>
                          <a:cs typeface="標楷體"/>
                          <a:hlinkClick r:id="rId2" action="ppaction://hlinkfile"/>
                        </a:rPr>
                        <a:t>)</a:t>
                      </a:r>
                      <a:endParaRPr lang="zh-TW" sz="24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kumimoji="0" lang="en-US" altLang="zh-TW" sz="14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新細明體, PMingLiU"/>
                          <a:cs typeface="標楷體" panose="03000509000000000000" pitchFamily="65" charset="-120"/>
                        </a:rPr>
                        <a:t>V</a:t>
                      </a:r>
                      <a:r>
                        <a:rPr lang="zh-TW" sz="1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有</a:t>
                      </a:r>
                      <a:r>
                        <a:rPr lang="zh-TW" sz="1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執行</a:t>
                      </a:r>
                      <a:endParaRPr lang="zh-TW" sz="12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部分執行</a:t>
                      </a:r>
                      <a:endParaRPr lang="zh-TW" sz="12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□</a:t>
                      </a:r>
                      <a:r>
                        <a:rPr lang="zh-TW" sz="1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尚未執行</a:t>
                      </a:r>
                      <a:endParaRPr lang="zh-TW" sz="12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4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說明</a:t>
                      </a:r>
                      <a:r>
                        <a:rPr lang="en-US" sz="1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:</a:t>
                      </a:r>
                      <a:r>
                        <a:rPr lang="zh-TW" altLang="en-US" sz="14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 和白河衛生所合作宣導活動及健康促進教育</a:t>
                      </a:r>
                      <a:endParaRPr lang="zh-TW" sz="12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16261"/>
              </p:ext>
            </p:extLst>
          </p:nvPr>
        </p:nvGraphicFramePr>
        <p:xfrm>
          <a:off x="323528" y="692696"/>
          <a:ext cx="8568952" cy="864096"/>
        </p:xfrm>
        <a:graphic>
          <a:graphicData uri="http://schemas.openxmlformats.org/drawingml/2006/table">
            <a:tbl>
              <a:tblPr/>
              <a:tblGrid>
                <a:gridCol w="447076"/>
                <a:gridCol w="1137100"/>
                <a:gridCol w="4752528"/>
                <a:gridCol w="2232248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次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輔導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項目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800" kern="150" dirty="0">
                          <a:effectLst/>
                          <a:latin typeface="標楷體"/>
                          <a:ea typeface="新細明體, PMingLiU"/>
                          <a:cs typeface="標楷體"/>
                        </a:rPr>
                        <a:t>     </a:t>
                      </a:r>
                      <a:endParaRPr lang="en-US" sz="2800" kern="150" dirty="0" smtClean="0">
                        <a:effectLst/>
                        <a:latin typeface="標楷體"/>
                        <a:ea typeface="新細明體, PMingLiU"/>
                        <a:cs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800" kern="150" dirty="0" smtClean="0">
                          <a:effectLst/>
                          <a:latin typeface="標楷體"/>
                          <a:ea typeface="標楷體"/>
                          <a:cs typeface="標楷體"/>
                        </a:rPr>
                        <a:t>      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內</a:t>
                      </a:r>
                      <a:r>
                        <a:rPr lang="en-US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       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容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學校</a:t>
                      </a:r>
                      <a:r>
                        <a:rPr lang="zh-TW" sz="2800" kern="150" dirty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辦理</a:t>
                      </a: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情</a:t>
                      </a: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US" altLang="zh-TW" sz="2800" kern="150" dirty="0" smtClean="0">
                        <a:effectLst/>
                        <a:latin typeface="Times New Roman"/>
                        <a:ea typeface="標楷體"/>
                        <a:cs typeface="標楷體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2800" kern="150" dirty="0" smtClean="0">
                          <a:effectLst/>
                          <a:latin typeface="Times New Roman"/>
                          <a:ea typeface="標楷體"/>
                          <a:cs typeface="標楷體"/>
                        </a:rPr>
                        <a:t>形</a:t>
                      </a:r>
                      <a:endParaRPr lang="zh-TW" sz="2800" kern="150" dirty="0">
                        <a:effectLst/>
                        <a:latin typeface="Times New Roman"/>
                        <a:ea typeface="新細明體, PMingLiU"/>
                      </a:endParaRPr>
                    </a:p>
                  </a:txBody>
                  <a:tcPr marL="67280" marR="672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7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2622</TotalTime>
  <Words>2094</Words>
  <Application>Microsoft Office PowerPoint</Application>
  <PresentationFormat>如螢幕大小 (4:3)</PresentationFormat>
  <Paragraphs>562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9" baseType="lpstr">
      <vt:lpstr>Arial Unicode MS</vt:lpstr>
      <vt:lpstr>華康粗圓體</vt:lpstr>
      <vt:lpstr>新細明體</vt:lpstr>
      <vt:lpstr>新細明體, PMingLiU</vt:lpstr>
      <vt:lpstr>標楷體</vt:lpstr>
      <vt:lpstr>Calibri</vt:lpstr>
      <vt:lpstr>Candara</vt:lpstr>
      <vt:lpstr>Symbol</vt:lpstr>
      <vt:lpstr>Times New Roman</vt:lpstr>
      <vt:lpstr>波形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Asuser</dc:creator>
  <cp:lastModifiedBy>ASUS</cp:lastModifiedBy>
  <cp:revision>330</cp:revision>
  <dcterms:created xsi:type="dcterms:W3CDTF">2021-09-09T20:37:02Z</dcterms:created>
  <dcterms:modified xsi:type="dcterms:W3CDTF">2022-03-12T06:07:32Z</dcterms:modified>
</cp:coreProperties>
</file>